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1" cy="269241"/>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2"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2"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1.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 Id="rId5" Type="http://schemas.openxmlformats.org/officeDocument/2006/relationships/image" Target="../media/image5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5.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114"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3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39"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4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43"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47"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5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6"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5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1"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6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6"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4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7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4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4"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47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117"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Reparations</a:t>
            </a:r>
          </a:p>
          <a:p>
            <a:pPr marL="231798" indent="-231798" defTabSz="585215">
              <a:spcBef>
                <a:spcPts val="500"/>
              </a:spcBef>
              <a:defRPr sz="1536">
                <a:uFill>
                  <a:solidFill>
                    <a:srgbClr val="000000"/>
                  </a:solidFill>
                </a:uFill>
                <a:latin typeface="Calibri"/>
                <a:ea typeface="Calibri"/>
                <a:cs typeface="Calibri"/>
                <a:sym typeface="Calibri"/>
              </a:defRPr>
            </a:pPr>
            <a:r>
              <a:t>A peace “without annexations and indemnities”…</a:t>
            </a:r>
          </a:p>
          <a:p>
            <a:pPr marL="231798" indent="-231798" defTabSz="585215">
              <a:spcBef>
                <a:spcPts val="500"/>
              </a:spcBef>
              <a:defRPr sz="1536">
                <a:uFill>
                  <a:solidFill>
                    <a:srgbClr val="000000"/>
                  </a:solidFill>
                </a:uFill>
                <a:latin typeface="Calibri"/>
                <a:ea typeface="Calibri"/>
                <a:cs typeface="Calibri"/>
                <a:sym typeface="Calibri"/>
              </a:defRPr>
            </a:pPr>
            <a:r>
              <a:t>But not without </a:t>
            </a:r>
            <a:r>
              <a:rPr i="1"/>
              <a:t>reparations…i</a:t>
            </a:r>
            <a:endParaRPr i="1"/>
          </a:p>
          <a:p>
            <a:pPr marL="231798" indent="-231798" defTabSz="585215">
              <a:spcBef>
                <a:spcPts val="500"/>
              </a:spcBef>
              <a:defRPr sz="1536">
                <a:uFill>
                  <a:solidFill>
                    <a:srgbClr val="000000"/>
                  </a:solidFill>
                </a:uFill>
                <a:latin typeface="Calibri"/>
                <a:ea typeface="Calibri"/>
                <a:cs typeface="Calibri"/>
                <a:sym typeface="Calibri"/>
              </a:defRPr>
            </a:pPr>
            <a:r>
              <a:t>Two years’ of Germany’s national income demanded:</a:t>
            </a:r>
          </a:p>
          <a:p>
            <a:pPr lvl="1" marL="516278" indent="-231798" defTabSz="585215">
              <a:spcBef>
                <a:spcPts val="500"/>
              </a:spcBef>
              <a:defRPr sz="1536">
                <a:uFill>
                  <a:solidFill>
                    <a:srgbClr val="000000"/>
                  </a:solidFill>
                </a:uFill>
                <a:latin typeface="Calibri"/>
                <a:ea typeface="Calibri"/>
                <a:cs typeface="Calibri"/>
                <a:sym typeface="Calibri"/>
              </a:defRPr>
            </a:pPr>
            <a:r>
              <a:t>Much of it “boob bait for the bubbas…” on the part of Allied politicians…</a:t>
            </a:r>
          </a:p>
          <a:p>
            <a:pPr lvl="1" marL="516278" indent="-231798" defTabSz="585215">
              <a:spcBef>
                <a:spcPts val="500"/>
              </a:spcBef>
              <a:defRPr sz="1536">
                <a:uFill>
                  <a:solidFill>
                    <a:srgbClr val="000000"/>
                  </a:solidFill>
                </a:uFill>
                <a:latin typeface="Calibri"/>
                <a:ea typeface="Calibri"/>
                <a:cs typeface="Calibri"/>
                <a:sym typeface="Calibri"/>
              </a:defRPr>
            </a:pPr>
            <a:r>
              <a:t>But a powerful shaper of post-WWI Germany</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0" indent="0" defTabSz="275051">
              <a:spcBef>
                <a:spcPts val="0"/>
              </a:spcBef>
              <a:buSzTx/>
              <a:buFont typeface="Arial"/>
              <a:buNone/>
              <a:defRPr b="1" sz="1408">
                <a:uFill>
                  <a:solidFill>
                    <a:srgbClr val="000000"/>
                  </a:solidFill>
                </a:uFill>
                <a:latin typeface="+mn-lt"/>
                <a:ea typeface="+mn-ea"/>
                <a:cs typeface="+mn-cs"/>
                <a:sym typeface="Helvetica"/>
              </a:defRPr>
            </a:pPr>
            <a:r>
              <a:t>Taxes</a:t>
            </a:r>
          </a:p>
          <a:p>
            <a:pPr marL="231798" indent="-231798" defTabSz="585215">
              <a:spcBef>
                <a:spcPts val="500"/>
              </a:spcBef>
              <a:defRPr sz="1536">
                <a:uFill>
                  <a:solidFill>
                    <a:srgbClr val="000000"/>
                  </a:solidFill>
                </a:uFill>
                <a:latin typeface="Calibri"/>
                <a:ea typeface="Calibri"/>
                <a:cs typeface="Calibri"/>
                <a:sym typeface="Calibri"/>
              </a:defRPr>
            </a:pPr>
            <a:r>
              <a:t>High and progressive tax rates…</a:t>
            </a:r>
          </a:p>
          <a:p>
            <a:pPr marL="231798" indent="-231798" defTabSz="585215">
              <a:spcBef>
                <a:spcPts val="500"/>
              </a:spcBef>
              <a:defRPr sz="1536">
                <a:uFill>
                  <a:solidFill>
                    <a:srgbClr val="000000"/>
                  </a:solidFill>
                </a:uFill>
                <a:latin typeface="Calibri"/>
                <a:ea typeface="Calibri"/>
                <a:cs typeface="Calibri"/>
                <a:sym typeface="Calibri"/>
              </a:defRPr>
            </a:pPr>
            <a:r>
              <a:t>A powerful impact on inequality…</a:t>
            </a:r>
          </a:p>
          <a:p>
            <a:pPr marL="231798" indent="-231798" defTabSz="585215">
              <a:spcBef>
                <a:spcPts val="500"/>
              </a:spcBef>
              <a:defRPr sz="1536">
                <a:uFill>
                  <a:solidFill>
                    <a:srgbClr val="000000"/>
                  </a:solidFill>
                </a:uFill>
                <a:latin typeface="Calibri"/>
                <a:ea typeface="Calibri"/>
                <a:cs typeface="Calibri"/>
                <a:sym typeface="Calibri"/>
              </a:defRPr>
            </a:pPr>
            <a:r>
              <a:t>Class war…</a:t>
            </a:r>
          </a:p>
          <a:p>
            <a:pPr marL="231798" indent="-231798" defTabSz="585215">
              <a:spcBef>
                <a:spcPts val="500"/>
              </a:spcBef>
              <a:defRPr sz="1536">
                <a:uFill>
                  <a:solidFill>
                    <a:srgbClr val="000000"/>
                  </a:solidFill>
                </a:uFill>
                <a:latin typeface="Calibri"/>
                <a:ea typeface="Calibri"/>
                <a:cs typeface="Calibri"/>
                <a:sym typeface="Calibri"/>
              </a:defRPr>
            </a:pPr>
          </a:p>
          <a:p>
            <a:pPr marL="0" indent="0" defTabSz="275051">
              <a:spcBef>
                <a:spcPts val="0"/>
              </a:spcBef>
              <a:buSzTx/>
              <a:buFont typeface="Arial"/>
              <a:buNone/>
              <a:defRPr b="1" sz="1408">
                <a:uFill>
                  <a:solidFill>
                    <a:srgbClr val="000000"/>
                  </a:solidFill>
                </a:uFill>
                <a:latin typeface="+mn-lt"/>
                <a:ea typeface="+mn-ea"/>
                <a:cs typeface="+mn-cs"/>
                <a:sym typeface="Helvetica"/>
              </a:defRPr>
            </a:pPr>
            <a:r>
              <a:t>Inflation</a:t>
            </a:r>
          </a:p>
          <a:p>
            <a:pPr marL="231798" indent="-231798" defTabSz="585215">
              <a:spcBef>
                <a:spcPts val="500"/>
              </a:spcBef>
              <a:defRPr sz="1536">
                <a:uFill>
                  <a:solidFill>
                    <a:srgbClr val="000000"/>
                  </a:solidFill>
                </a:uFill>
                <a:latin typeface="Calibri"/>
                <a:ea typeface="Calibri"/>
                <a:cs typeface="Calibri"/>
                <a:sym typeface="Calibri"/>
              </a:defRPr>
            </a:pPr>
            <a:r>
              <a:t>U.S.: price level x1.5</a:t>
            </a:r>
          </a:p>
          <a:p>
            <a:pPr marL="231798" indent="-231798" defTabSz="585215">
              <a:spcBef>
                <a:spcPts val="500"/>
              </a:spcBef>
              <a:defRPr sz="1536">
                <a:uFill>
                  <a:solidFill>
                    <a:srgbClr val="000000"/>
                  </a:solidFill>
                </a:uFill>
                <a:latin typeface="Calibri"/>
                <a:ea typeface="Calibri"/>
                <a:cs typeface="Calibri"/>
                <a:sym typeface="Calibri"/>
              </a:defRPr>
            </a:pPr>
            <a:r>
              <a:t>Britain: price level x2.0</a:t>
            </a:r>
          </a:p>
          <a:p>
            <a:pPr marL="231798" indent="-231798" defTabSz="585215">
              <a:spcBef>
                <a:spcPts val="500"/>
              </a:spcBef>
              <a:defRPr sz="1536">
                <a:uFill>
                  <a:solidFill>
                    <a:srgbClr val="000000"/>
                  </a:solidFill>
                </a:uFill>
                <a:latin typeface="Calibri"/>
                <a:ea typeface="Calibri"/>
                <a:cs typeface="Calibri"/>
                <a:sym typeface="Calibri"/>
              </a:defRPr>
            </a:pPr>
            <a:r>
              <a:t>France: price level x7.0</a:t>
            </a:r>
          </a:p>
          <a:p>
            <a:pPr marL="231798" indent="-231798" defTabSz="585215">
              <a:spcBef>
                <a:spcPts val="500"/>
              </a:spcBef>
              <a:defRPr sz="1536">
                <a:uFill>
                  <a:solidFill>
                    <a:srgbClr val="000000"/>
                  </a:solidFill>
                </a:uFill>
                <a:latin typeface="Calibri"/>
                <a:ea typeface="Calibri"/>
                <a:cs typeface="Calibri"/>
                <a:sym typeface="Calibri"/>
              </a:defRPr>
            </a:pPr>
            <a:r>
              <a:t>German: price level x1,000,000,000,000</a:t>
            </a:r>
          </a:p>
          <a:p>
            <a:pPr lvl="1" marL="516278" indent="-231798" defTabSz="585215">
              <a:spcBef>
                <a:spcPts val="500"/>
              </a:spcBef>
              <a:defRPr sz="1536">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9"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84"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485"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9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93"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0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0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0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0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0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09"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1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15"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16"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17"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18"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19"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2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24"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8"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29"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3"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34"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35"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9"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120"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5"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0"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6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56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72"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57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5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77"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0"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583"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584"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12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58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8"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58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59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8"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59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0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3"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0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8"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0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1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3"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1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8"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1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22"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23"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Catch Our Breath…"/>
          <p:cNvSpPr txBox="1"/>
          <p:nvPr>
            <p:ph type="title"/>
          </p:nvPr>
        </p:nvSpPr>
        <p:spPr>
          <a:xfrm>
            <a:off x="276457" y="-2"/>
            <a:ext cx="8572501" cy="1270003"/>
          </a:xfrm>
          <a:prstGeom prst="rect">
            <a:avLst/>
          </a:prstGeom>
        </p:spPr>
        <p:txBody>
          <a:bodyPr/>
          <a:lstStyle/>
          <a:p>
            <a:pPr/>
            <a:r>
              <a:t>Notes</a:t>
            </a:r>
          </a:p>
        </p:txBody>
      </p:sp>
      <p:sp>
        <p:nvSpPr>
          <p:cNvPr id="626"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2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126"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305135">
              <a:spcBef>
                <a:spcPts val="0"/>
              </a:spcBef>
              <a:buSzTx/>
              <a:buFont typeface="Arial"/>
              <a:buNone/>
              <a:defRPr b="1" sz="1562">
                <a:uFill>
                  <a:solidFill>
                    <a:srgbClr val="000000"/>
                  </a:solidFill>
                </a:uFill>
                <a:latin typeface="+mn-lt"/>
                <a:ea typeface="+mn-ea"/>
                <a:cs typeface="+mn-cs"/>
                <a:sym typeface="Helvetica"/>
              </a:defRPr>
            </a:pPr>
            <a:r>
              <a:t>Will I ask you about Jan Christian Smuts? About the prayer (and theology) of the Grigua?</a:t>
            </a:r>
          </a:p>
          <a:p>
            <a:pPr marL="0" indent="0" defTabSz="305135">
              <a:spcBef>
                <a:spcPts val="0"/>
              </a:spcBef>
              <a:buSzTx/>
              <a:buFont typeface="Arial"/>
              <a:buNone/>
              <a:defRPr b="1" sz="1562">
                <a:uFill>
                  <a:solidFill>
                    <a:srgbClr val="000000"/>
                  </a:solidFill>
                </a:uFill>
                <a:latin typeface="+mn-lt"/>
                <a:ea typeface="+mn-ea"/>
                <a:cs typeface="+mn-cs"/>
                <a:sym typeface="Helvetica"/>
              </a:defRPr>
            </a:pPr>
          </a:p>
          <a:p>
            <a:pPr marL="257151" indent="-257151" defTabSz="649223">
              <a:spcBef>
                <a:spcPts val="500"/>
              </a:spcBef>
              <a:defRPr sz="1703">
                <a:uFill>
                  <a:solidFill>
                    <a:srgbClr val="000000"/>
                  </a:solidFill>
                </a:uFill>
                <a:latin typeface="Calibri"/>
                <a:ea typeface="Calibri"/>
                <a:cs typeface="Calibri"/>
                <a:sym typeface="Calibri"/>
              </a:defRPr>
            </a:pPr>
            <a:r>
              <a:t>No…</a:t>
            </a:r>
          </a:p>
          <a:p>
            <a:pPr marL="257151" indent="-257151" defTabSz="649223">
              <a:spcBef>
                <a:spcPts val="500"/>
              </a:spcBef>
              <a:defRPr sz="1703">
                <a:uFill>
                  <a:solidFill>
                    <a:srgbClr val="000000"/>
                  </a:solidFill>
                </a:uFill>
                <a:latin typeface="Calibri"/>
                <a:ea typeface="Calibri"/>
                <a:cs typeface="Calibri"/>
                <a:sym typeface="Calibri"/>
              </a:defRPr>
            </a:pPr>
            <a:r>
              <a:t>Themes and concepts…</a:t>
            </a:r>
          </a:p>
          <a:p>
            <a:pPr lvl="1" marL="572746" indent="-257151" defTabSz="649223">
              <a:spcBef>
                <a:spcPts val="500"/>
              </a:spcBef>
              <a:defRPr sz="1703">
                <a:uFill>
                  <a:solidFill>
                    <a:srgbClr val="000000"/>
                  </a:solidFill>
                </a:uFill>
                <a:latin typeface="Calibri"/>
                <a:ea typeface="Calibri"/>
                <a:cs typeface="Calibri"/>
                <a:sym typeface="Calibri"/>
              </a:defRPr>
            </a:pPr>
            <a:r>
              <a:t>But you need narratives and stories to hang onto them…</a:t>
            </a:r>
          </a:p>
          <a:p>
            <a:pPr lvl="1" marL="572746" indent="-257151" defTabSz="649223">
              <a:spcBef>
                <a:spcPts val="500"/>
              </a:spcBef>
              <a:defRPr sz="1703">
                <a:uFill>
                  <a:solidFill>
                    <a:srgbClr val="000000"/>
                  </a:solidFill>
                </a:uFill>
                <a:latin typeface="Calibri"/>
                <a:ea typeface="Calibri"/>
                <a:cs typeface="Calibri"/>
                <a:sym typeface="Calibri"/>
              </a:defRPr>
            </a:pPr>
            <a:r>
              <a:t>And our brains are very good at deep-sixing useless information</a:t>
            </a:r>
          </a:p>
          <a:p>
            <a:pPr marL="257151" indent="-257151" defTabSz="649223">
              <a:spcBef>
                <a:spcPts val="500"/>
              </a:spcBef>
              <a:defRPr sz="1703">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72746" indent="-257151" defTabSz="649223">
              <a:spcBef>
                <a:spcPts val="500"/>
              </a:spcBef>
              <a:defRPr sz="1703">
                <a:uFill>
                  <a:solidFill>
                    <a:srgbClr val="000000"/>
                  </a:solidFill>
                </a:uFill>
                <a:latin typeface="Calibri"/>
                <a:ea typeface="Calibri"/>
                <a:cs typeface="Calibri"/>
                <a:sym typeface="Calibri"/>
              </a:defRPr>
            </a:pPr>
            <a:r>
              <a:t>“Picture some serious non-fiction tomes. The Selfish Gene; Thinking, Fast and Slow; Guns, Germs, and Steel; etc. 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Revolutions</a:t>
            </a:r>
          </a:p>
        </p:txBody>
      </p:sp>
      <p:sp>
        <p:nvSpPr>
          <p:cNvPr id="129" name="“Petty Officer Lemmgen… arrived at the Ministry [of War]… found… Lieutenant Hambuger.... Lemmgen produced a typed document with the following text: ‘Comrades and Workers! The Ebert- 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Hambuger.... Lemmgen produced a typed document with the following text: ‘Comrades and Workers! The Ebert- 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Marxist Economics"/>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Marxist Economics</a:t>
            </a:r>
          </a:p>
        </p:txBody>
      </p:sp>
      <p:sp>
        <p:nvSpPr>
          <p:cNvPr id="132" name="Everything measured in labor values…"/>
          <p:cNvSpPr txBox="1"/>
          <p:nvPr>
            <p:ph type="body" idx="4294967295"/>
          </p:nvPr>
        </p:nvSpPr>
        <p:spPr>
          <a:xfrm>
            <a:off x="457199" y="1094171"/>
            <a:ext cx="8234348"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Everything measured in labor values</a:t>
            </a:r>
          </a:p>
          <a:p>
            <a:pPr marL="362185" indent="-362185" defTabSz="914400">
              <a:spcBef>
                <a:spcPts val="800"/>
              </a:spcBef>
              <a:defRPr>
                <a:uFill>
                  <a:solidFill>
                    <a:srgbClr val="000000"/>
                  </a:solidFill>
                </a:uFill>
                <a:latin typeface="Calibri"/>
                <a:ea typeface="Calibri"/>
                <a:cs typeface="Calibri"/>
                <a:sym typeface="Calibri"/>
              </a:defRPr>
            </a:pPr>
            <a:r>
              <a:t>Proﬁt_Rate x Capital + Wages = 1</a:t>
            </a:r>
          </a:p>
          <a:p>
            <a:pPr marL="362185" indent="-362185" defTabSz="914400">
              <a:spcBef>
                <a:spcPts val="800"/>
              </a:spcBef>
              <a:defRPr>
                <a:uFill>
                  <a:solidFill>
                    <a:srgbClr val="000000"/>
                  </a:solidFill>
                </a:uFill>
                <a:latin typeface="Calibri"/>
                <a:ea typeface="Calibri"/>
                <a:cs typeface="Calibri"/>
                <a:sym typeface="Calibri"/>
              </a:defRPr>
            </a:pPr>
            <a:r>
              <a:t>Wages &lt; 1 - Proﬁt_Rate x Capital</a:t>
            </a:r>
          </a:p>
          <a:p>
            <a:pPr lvl="1" marL="806685" indent="-362185" defTabSz="914400">
              <a:spcBef>
                <a:spcPts val="800"/>
              </a:spcBef>
              <a:defRPr>
                <a:uFill>
                  <a:solidFill>
                    <a:srgbClr val="000000"/>
                  </a:solidFill>
                </a:uFill>
                <a:latin typeface="Calibri"/>
                <a:ea typeface="Calibri"/>
                <a:cs typeface="Calibri"/>
                <a:sym typeface="Calibri"/>
              </a:defRPr>
            </a:pPr>
            <a:r>
              <a:t>Capital must increase…</a:t>
            </a:r>
          </a:p>
          <a:p>
            <a:pPr lvl="1" marL="806685" indent="-362185" defTabSz="914400">
              <a:spcBef>
                <a:spcPts val="800"/>
              </a:spcBef>
              <a:defRPr>
                <a:uFill>
                  <a:solidFill>
                    <a:srgbClr val="000000"/>
                  </a:solidFill>
                </a:uFill>
                <a:latin typeface="Calibri"/>
                <a:ea typeface="Calibri"/>
                <a:cs typeface="Calibri"/>
                <a:sym typeface="Calibri"/>
              </a:defRPr>
            </a:pPr>
            <a:r>
              <a:t>Profit_Rate cannot fall below some floor…</a:t>
            </a:r>
          </a:p>
          <a:p>
            <a:pPr lvl="1" marL="806685" indent="-362185" defTabSz="914400">
              <a:spcBef>
                <a:spcPts val="800"/>
              </a:spcBef>
              <a:defRPr>
                <a:uFill>
                  <a:solidFill>
                    <a:srgbClr val="000000"/>
                  </a:solidFill>
                </a:uFill>
                <a:latin typeface="Calibri"/>
                <a:ea typeface="Calibri"/>
                <a:cs typeface="Calibri"/>
                <a:sym typeface="Calibri"/>
              </a:defRPr>
            </a:pPr>
            <a:r>
              <a:t>Hence wages must fall—unless the system breaks down…</a:t>
            </a:r>
          </a:p>
          <a:p>
            <a:pPr lvl="1" marL="806685" indent="-362185" defTabSz="914400">
              <a:spcBef>
                <a:spcPts val="800"/>
              </a:spcBef>
              <a:defRPr>
                <a:uFill>
                  <a:solidFill>
                    <a:srgbClr val="000000"/>
                  </a:solidFill>
                </a:uFill>
                <a:latin typeface="Calibri"/>
                <a:ea typeface="Calibri"/>
                <a:cs typeface="Calibri"/>
                <a:sym typeface="Calibri"/>
              </a:defRPr>
            </a:pPr>
            <a:r>
              <a:t>And it does, with each breakdown being bigger and bigger…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arxist Economics II"/>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Marxist Economics II</a:t>
            </a:r>
          </a:p>
        </p:txBody>
      </p:sp>
      <p:sp>
        <p:nvSpPr>
          <p:cNvPr id="135" name="“In proportion as capital accumulates, the lot of the laborer, be his payment high or low, must grow worse. The law that always equilibrates the relative surplus [unemployed] population to the extent and energy of accumulation, this law rivets the laborer to capital more ﬁrmly than the wedges of Vulcan did Prometheus to the rock. It establishes an accumulation of misery, corresponding with accumulation of capital. Accumulation of wealth at one pole is, therefore, at the same time accumulation of misery, agony of toil, slavery, ignorance, brutality, mental degradation, at the opposite pole, i.e., on the side of the [working] class…”"/>
          <p:cNvSpPr txBox="1"/>
          <p:nvPr>
            <p:ph type="body" idx="4294967295"/>
          </p:nvPr>
        </p:nvSpPr>
        <p:spPr>
          <a:xfrm>
            <a:off x="457199" y="1094171"/>
            <a:ext cx="8234348" cy="5244063"/>
          </a:xfrm>
          <a:prstGeom prst="rect">
            <a:avLst/>
          </a:prstGeom>
        </p:spPr>
        <p:txBody>
          <a:bodyPr lIns="50800" tIns="50800" rIns="50800" bIns="50800" anchor="t"/>
          <a:lstStyle>
            <a:lvl1pPr marL="362185" indent="-362185" defTabSz="914400">
              <a:spcBef>
                <a:spcPts val="800"/>
              </a:spcBef>
              <a:defRPr>
                <a:uFill>
                  <a:solidFill>
                    <a:srgbClr val="000000"/>
                  </a:solidFill>
                </a:uFill>
                <a:latin typeface="Calibri"/>
                <a:ea typeface="Calibri"/>
                <a:cs typeface="Calibri"/>
                <a:sym typeface="Calibri"/>
              </a:defRPr>
            </a:lvl1pPr>
          </a:lstStyle>
          <a:p>
            <a:pPr/>
            <a:r>
              <a:t>“In proportion as capital accumulates, the lot of the laborer, be his payment high or low, must grow worse. The law that always equilibrates the relative surplus [unemployed] population to the extent and energy of accumulation, this law rivets the laborer to capital more ﬁrmly than the wedges of Vulcan did Prometheus to the rock. It establishes an accumulation of misery, corresponding with accumulation of capital. Accumulation of wealth at one pole is, therefore, at the same time accumulation of misery, agony of toil, slavery, ignorance, brutality, mental degradation, at the opposite pole, i.e., on the side of the [working] class…”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138"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139"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142"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143" name="Image" descr="Image"/>
          <p:cNvPicPr>
            <a:picLocks noChangeAspect="1"/>
          </p:cNvPicPr>
          <p:nvPr/>
        </p:nvPicPr>
        <p:blipFill>
          <a:blip r:embed="rId2">
            <a:extLst/>
          </a:blip>
          <a:stretch>
            <a:fillRect/>
          </a:stretch>
        </p:blipFill>
        <p:spPr>
          <a:xfrm>
            <a:off x="4910865" y="892968"/>
            <a:ext cx="3948863" cy="56261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5: After WWI: Restoring? Civilization?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2020-02-03</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2020-02-10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https://github.com/braddelong/public-files/blob/master/econ-115-lecture-5.pptx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Wikipedia on Her Death"/>
          <p:cNvSpPr txBox="1"/>
          <p:nvPr>
            <p:ph type="title"/>
          </p:nvPr>
        </p:nvSpPr>
        <p:spPr>
          <a:xfrm>
            <a:off x="669726" y="0"/>
            <a:ext cx="8031362" cy="892969"/>
          </a:xfrm>
          <a:prstGeom prst="rect">
            <a:avLst/>
          </a:prstGeom>
        </p:spPr>
        <p:txBody>
          <a:bodyPr/>
          <a:lstStyle>
            <a:lvl1pPr defTabSz="438911">
              <a:defRPr sz="5376"/>
            </a:lvl1pPr>
          </a:lstStyle>
          <a:p>
            <a:pPr/>
            <a:r>
              <a:t>Wikipedia on Her Death</a:t>
            </a:r>
          </a:p>
        </p:txBody>
      </p:sp>
      <p:sp>
        <p:nvSpPr>
          <p:cNvPr id="146" name="On New Year's Day, Luxemburg declared:…"/>
          <p:cNvSpPr txBox="1"/>
          <p:nvPr>
            <p:ph type="body" idx="1"/>
          </p:nvPr>
        </p:nvSpPr>
        <p:spPr>
          <a:xfrm>
            <a:off x="226764" y="892968"/>
            <a:ext cx="8604431" cy="5626139"/>
          </a:xfrm>
          <a:prstGeom prst="rect">
            <a:avLst/>
          </a:prstGeom>
        </p:spPr>
        <p:txBody>
          <a:bodyPr anchor="t"/>
          <a:lstStyle/>
          <a:p>
            <a:pPr marL="186689" indent="-186689" defTabSz="258782">
              <a:spcBef>
                <a:spcPts val="500"/>
              </a:spcBef>
              <a:defRPr sz="1512"/>
            </a:pPr>
            <a:r>
              <a:t>On New Year's Day, Luxemburg declared:</a:t>
            </a:r>
          </a:p>
          <a:p>
            <a:pPr lvl="1" marL="466725" indent="-186689" defTabSz="258782">
              <a:spcBef>
                <a:spcPts val="500"/>
              </a:spcBef>
              <a:defRPr sz="1512"/>
            </a:pPr>
            <a:r>
              <a:t>“Today we can seriously set about destroying capitalism once and for all. Nay, more; not merely are we today in a position to perform this task, nor merely is its performance a duty toward the proletariat, but our solution offers the only means of saving human society from destruction.”</a:t>
            </a:r>
          </a:p>
          <a:p>
            <a:pPr marL="186689" indent="-186689" defTabSz="258782">
              <a:spcBef>
                <a:spcPts val="500"/>
              </a:spcBef>
              <a:defRPr sz="1512"/>
            </a:pPr>
            <a:r>
              <a:t>Like Liebknecht, Luxemburg supported the violent putsch attempt. The </a:t>
            </a:r>
            <a:r>
              <a:rPr i="1">
                <a:latin typeface="+mn-lt"/>
                <a:ea typeface="+mn-ea"/>
                <a:cs typeface="+mn-cs"/>
                <a:sym typeface="Helvetica"/>
              </a:rPr>
              <a:t>Red Flag</a:t>
            </a:r>
            <a:r>
              <a:t> encouraged the rebels to occupy the editorial offices of the liberal press and later, all positions of power. On 8 January, Luxemburg's </a:t>
            </a:r>
            <a:r>
              <a:rPr i="1">
                <a:latin typeface="+mn-lt"/>
                <a:ea typeface="+mn-ea"/>
                <a:cs typeface="+mn-cs"/>
                <a:sym typeface="Helvetica"/>
              </a:rPr>
              <a:t>Red Flag</a:t>
            </a:r>
            <a:r>
              <a:t> printed a public statement by her, in which she called for revolutionary violence and no negotiations with the revolution's "mortal enemies", the Friedrich Ebert-Philipp Scheidemann government.</a:t>
            </a:r>
          </a:p>
          <a:p>
            <a:pPr marL="186689" indent="-186689" defTabSz="258782">
              <a:spcBef>
                <a:spcPts val="500"/>
              </a:spcBef>
              <a:defRPr sz="1512"/>
            </a:pPr>
            <a:r>
              <a:t>In response to the uprising, German Chancellor and SPD leader Friedrich Ebert ordered the Freikorps to destroy the left-wing revolution, which was crushed by 11 January 1919. Luxemburg's </a:t>
            </a:r>
            <a:r>
              <a:rPr i="1">
                <a:latin typeface="+mn-lt"/>
                <a:ea typeface="+mn-ea"/>
                <a:cs typeface="+mn-cs"/>
                <a:sym typeface="Helvetica"/>
              </a:rPr>
              <a:t>Red Flag</a:t>
            </a:r>
            <a:r>
              <a:t> falsely claimed that the rebellion was spreading across Germany. On 10 January, Luxemburg called for the murder of Scheidemann's supporters and said they had earned their fate. The uprising was small-scale, had limited support and consisted of the occupation of a few newspaper buildings and the construction of street barricades. </a:t>
            </a:r>
          </a:p>
          <a:p>
            <a:pPr marL="186689" indent="-186689" defTabSz="258782">
              <a:spcBef>
                <a:spcPts val="500"/>
              </a:spcBef>
              <a:defRPr sz="1512"/>
            </a:pPr>
            <a:r>
              <a:t>Luxemburg and Liebknecht were captured in Berlin on 15 January 1919 by the Rifle Division of the Cavalry Guards of the Freikorps (Garde-Kavallerie-Schützendivision). Its commander Captain Waldemar Pabst, with Lieutenant Horst von Pflugk-Harttung, questioned them under torture and then gave the order to summarily execute them. Luxemburg was knocked down with a rifle butt by the soldier Otto Runge, then shot in the head, either by Lieutenant Kurt Vogel or by Lieutenant Hermann Souchon. Her body was flung into Berlin's Landwehr Canal…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49"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52911">
              <a:spcBef>
                <a:spcPts val="800"/>
              </a:spcBef>
              <a:buSzTx/>
              <a:buFont typeface="Arial"/>
              <a:buNone/>
              <a:defRPr b="1" sz="1860">
                <a:uFill>
                  <a:solidFill>
                    <a:srgbClr val="000000"/>
                  </a:solidFill>
                </a:uFill>
                <a:latin typeface="+mn-lt"/>
                <a:ea typeface="+mn-ea"/>
                <a:cs typeface="+mn-cs"/>
                <a:sym typeface="Helvetica"/>
              </a:defRPr>
            </a:pPr>
            <a:r>
              <a:t>DeLong: Office Hours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M 11:10-12:40,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T 11:15-12:00,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52911">
              <a:spcBef>
                <a:spcPts val="800"/>
              </a:spcBef>
              <a:buSzTx/>
              <a:buFont typeface="Arial"/>
              <a:buNone/>
              <a:defRPr b="1"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Paper due Feb 23: The Coming of Modern Economic Growth: Assignment 4</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52911">
              <a:spcBef>
                <a:spcPts val="800"/>
              </a:spcBef>
              <a:buSzTx/>
              <a:buFont typeface="Arial"/>
              <a:buNone/>
              <a:defRPr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Dasgupta, Eichengreen, and Skidelsky will be on the exam!</a:t>
            </a:r>
          </a:p>
          <a:p>
            <a:pPr marL="0" indent="0" defTabSz="361416">
              <a:spcBef>
                <a:spcPts val="900"/>
              </a:spcBef>
              <a:buSzTx/>
              <a:buFont typeface="Arial"/>
              <a:buNone/>
              <a:defRPr b="1" sz="186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152"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55"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421172">
              <a:spcBef>
                <a:spcPts val="0"/>
              </a:spcBef>
              <a:buSzTx/>
              <a:buFont typeface="Arial"/>
              <a:buNone/>
              <a:defRPr b="1" sz="2156">
                <a:uFill>
                  <a:solidFill>
                    <a:srgbClr val="000000"/>
                  </a:solidFill>
                </a:uFill>
                <a:latin typeface="+mn-lt"/>
                <a:ea typeface="+mn-ea"/>
                <a:cs typeface="+mn-cs"/>
                <a:sym typeface="Helvetica"/>
              </a:defRPr>
            </a:pPr>
            <a:r>
              <a:t>The Polanyian Perplex:</a:t>
            </a:r>
          </a:p>
          <a:p>
            <a:pPr marL="0" indent="0" defTabSz="421172">
              <a:spcBef>
                <a:spcPts val="0"/>
              </a:spcBef>
              <a:buSzTx/>
              <a:buFont typeface="Arial"/>
              <a:buNone/>
              <a:defRPr b="1" sz="2156">
                <a:uFill>
                  <a:solidFill>
                    <a:srgbClr val="000000"/>
                  </a:solidFill>
                </a:uFill>
                <a:latin typeface="+mn-lt"/>
                <a:ea typeface="+mn-ea"/>
                <a:cs typeface="+mn-cs"/>
                <a:sym typeface="Helvetica"/>
              </a:defRPr>
            </a:pPr>
          </a:p>
          <a:p>
            <a:pPr marL="354941" indent="-354941" defTabSz="896111">
              <a:spcBef>
                <a:spcPts val="800"/>
              </a:spcBef>
              <a:defRPr sz="2352">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54941" indent="-354941" defTabSz="896111">
              <a:spcBef>
                <a:spcPts val="800"/>
              </a:spcBef>
              <a:defRPr sz="2352">
                <a:uFill>
                  <a:solidFill>
                    <a:srgbClr val="000000"/>
                  </a:solidFill>
                </a:uFill>
                <a:latin typeface="Calibri"/>
                <a:ea typeface="Calibri"/>
                <a:cs typeface="Calibri"/>
                <a:sym typeface="Calibri"/>
              </a:defRPr>
            </a:pPr>
            <a:r>
              <a:t>Fictitious commodities:</a:t>
            </a:r>
          </a:p>
          <a:p>
            <a:pPr lvl="1" marL="790551" indent="-354941" defTabSz="896111">
              <a:spcBef>
                <a:spcPts val="800"/>
              </a:spcBef>
              <a:defRPr sz="2352">
                <a:uFill>
                  <a:solidFill>
                    <a:srgbClr val="000000"/>
                  </a:solidFill>
                </a:uFill>
                <a:latin typeface="Calibri"/>
                <a:ea typeface="Calibri"/>
                <a:cs typeface="Calibri"/>
                <a:sym typeface="Calibri"/>
              </a:defRPr>
            </a:pPr>
            <a:r>
              <a:t>“Land”—what your community is</a:t>
            </a:r>
          </a:p>
          <a:p>
            <a:pPr lvl="1" marL="790551" indent="-354941" defTabSz="896111">
              <a:spcBef>
                <a:spcPts val="800"/>
              </a:spcBef>
              <a:defRPr sz="2352">
                <a:uFill>
                  <a:solidFill>
                    <a:srgbClr val="000000"/>
                  </a:solidFill>
                </a:uFill>
                <a:latin typeface="Calibri"/>
                <a:ea typeface="Calibri"/>
                <a:cs typeface="Calibri"/>
                <a:sym typeface="Calibri"/>
              </a:defRPr>
            </a:pPr>
            <a:r>
              <a:t>“Labor”—what your lifestyle is</a:t>
            </a:r>
          </a:p>
          <a:p>
            <a:pPr lvl="1" marL="790551" indent="-354941" defTabSz="896111">
              <a:spcBef>
                <a:spcPts val="800"/>
              </a:spcBef>
              <a:defRPr sz="2352">
                <a:uFill>
                  <a:solidFill>
                    <a:srgbClr val="000000"/>
                  </a:solidFill>
                </a:uFill>
                <a:latin typeface="Calibri"/>
                <a:ea typeface="Calibri"/>
                <a:cs typeface="Calibri"/>
                <a:sym typeface="Calibri"/>
              </a:defRPr>
            </a:pPr>
            <a:r>
              <a:t>“Finance”—whether you have a job, or a firm to work for</a:t>
            </a:r>
          </a:p>
          <a:p>
            <a:pPr marL="354941" indent="-354941" defTabSz="896111">
              <a:spcBef>
                <a:spcPts val="800"/>
              </a:spcBef>
              <a:defRPr sz="2352">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58"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59"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62"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63"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66"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Jean-Baptiste Say: Not possible for there to be a “general glut”:</a:t>
            </a:r>
          </a:p>
          <a:p>
            <a:pPr lvl="1" marL="435610" indent="-195580" defTabSz="493776">
              <a:spcBef>
                <a:spcPts val="400"/>
              </a:spcBef>
              <a:defRPr sz="1296">
                <a:uFill>
                  <a:solidFill>
                    <a:srgbClr val="000000"/>
                  </a:solidFill>
                </a:uFill>
                <a:latin typeface="Calibri"/>
                <a:ea typeface="Calibri"/>
                <a:cs typeface="Calibri"/>
                <a:sym typeface="Calibri"/>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195580" indent="-195580" defTabSz="493776">
              <a:spcBef>
                <a:spcPts val="400"/>
              </a:spcBef>
              <a:defRPr sz="1296">
                <a:uFill>
                  <a:solidFill>
                    <a:srgbClr val="000000"/>
                  </a:solidFill>
                </a:uFill>
                <a:latin typeface="Calibri"/>
                <a:ea typeface="Calibri"/>
                <a:cs typeface="Calibri"/>
                <a:sym typeface="Calibri"/>
              </a:defRPr>
            </a:pPr>
            <a:r>
              <a:t>Thomas Robert Malthus: Then what’s going on?:</a:t>
            </a:r>
          </a:p>
          <a:p>
            <a:pPr lvl="1" marL="435610" indent="-195580" defTabSz="493776">
              <a:spcBef>
                <a:spcPts val="400"/>
              </a:spcBef>
              <a:defRPr sz="1296">
                <a:uFill>
                  <a:solidFill>
                    <a:srgbClr val="000000"/>
                  </a:solidFill>
                </a:uFill>
                <a:latin typeface="Calibri"/>
                <a:ea typeface="Calibri"/>
                <a:cs typeface="Calibri"/>
                <a:sym typeface="Calibri"/>
              </a:defRPr>
            </a:pPr>
            <a:r>
              <a:t>“We hear of glutted markets, falling prices, and cotton goods selling at Kamschatka lower than the costs of production. It may be said, perhaps, that the cotton trade happens to be glutted; and it is a tenet of the new doctrine on profits and demand, that if one trade be overstocked with capital, it is a certain sign that some other trade is understocked. 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67"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70"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71"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74"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75"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76"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79"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80"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81"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82" name="cash_-_Google_Search.png" descr="cash_-_Google_Search.png"/>
          <p:cNvPicPr>
            <a:picLocks noChangeAspect="1"/>
          </p:cNvPicPr>
          <p:nvPr/>
        </p:nvPicPr>
        <p:blipFill>
          <a:blip r:embed="rId4">
            <a:extLst/>
          </a:blip>
          <a:stretch>
            <a:fillRect/>
          </a:stretch>
        </p:blipFill>
        <p:spPr>
          <a:xfrm>
            <a:off x="6869821" y="4507094"/>
            <a:ext cx="1821726" cy="183114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8: After World War I: Restoring? Civilization?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85"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86"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89" name="Expenditure…"/>
          <p:cNvSpPr txBox="1"/>
          <p:nvPr>
            <p:ph type="body" sz="half" idx="1"/>
          </p:nvPr>
        </p:nvSpPr>
        <p:spPr>
          <a:xfrm>
            <a:off x="669726" y="1518046"/>
            <a:ext cx="3765485"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90"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93"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94" name="Preview_of_“Untitled_2”.jpg" descr="Preview_of_“Untitled_2”.jpg"/>
          <p:cNvPicPr>
            <a:picLocks noChangeAspect="0"/>
          </p:cNvPicPr>
          <p:nvPr/>
        </p:nvPicPr>
        <p:blipFill>
          <a:blip r:embed="rId2">
            <a:extLst/>
          </a:blip>
          <a:stretch>
            <a:fillRect/>
          </a:stretch>
        </p:blipFill>
        <p:spPr>
          <a:xfrm>
            <a:off x="4640476" y="1523999"/>
            <a:ext cx="3833798" cy="472678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97"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98"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201"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202"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205"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206"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209"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210"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etting the Stage for World War II"/>
          <p:cNvSpPr txBox="1"/>
          <p:nvPr>
            <p:ph type="title" idx="4294967295"/>
          </p:nvPr>
        </p:nvSpPr>
        <p:spPr>
          <a:xfrm>
            <a:off x="457199" y="-1"/>
            <a:ext cx="8228391" cy="1023141"/>
          </a:xfrm>
          <a:prstGeom prst="rect">
            <a:avLst/>
          </a:prstGeom>
        </p:spPr>
        <p:txBody>
          <a:bodyPr lIns="50800" tIns="50800" rIns="50800" bIns="50800"/>
          <a:lstStyle>
            <a:lvl1pPr defTabSz="295751">
              <a:defRPr sz="4032">
                <a:solidFill>
                  <a:srgbClr val="000080"/>
                </a:solidFill>
              </a:defRPr>
            </a:lvl1pPr>
          </a:lstStyle>
          <a:p>
            <a:pPr/>
            <a:r>
              <a:t>Setting the Stage for World War II</a:t>
            </a:r>
          </a:p>
        </p:txBody>
      </p:sp>
      <p:sp>
        <p:nvSpPr>
          <p:cNvPr id="213" name="What had ended previous downturns?:…"/>
          <p:cNvSpPr txBox="1"/>
          <p:nvPr>
            <p:ph type="body" sz="half" idx="4294967295"/>
          </p:nvPr>
        </p:nvSpPr>
        <p:spPr>
          <a:xfrm>
            <a:off x="457199" y="1023139"/>
            <a:ext cx="4117828" cy="5244064"/>
          </a:xfrm>
          <a:prstGeom prst="rect">
            <a:avLst/>
          </a:prstGeom>
        </p:spPr>
        <p:txBody>
          <a:bodyPr lIns="50800" tIns="50800" rIns="50800" bIns="50800" anchor="t"/>
          <a:lstStyle/>
          <a:p>
            <a:pPr marL="0" indent="0" defTabSz="361005">
              <a:spcBef>
                <a:spcPts val="0"/>
              </a:spcBef>
              <a:buSzTx/>
              <a:buFont typeface="Arial"/>
              <a:buNone/>
              <a:defRPr b="1" sz="1848">
                <a:uFill>
                  <a:solidFill>
                    <a:srgbClr val="000000"/>
                  </a:solidFill>
                </a:uFill>
                <a:latin typeface="+mn-lt"/>
                <a:ea typeface="+mn-ea"/>
                <a:cs typeface="+mn-cs"/>
                <a:sym typeface="Helvetica"/>
              </a:defRPr>
            </a:pPr>
            <a:r>
              <a:t>What had ended previous downturns?:</a:t>
            </a:r>
          </a:p>
          <a:p>
            <a:pPr marL="0" indent="0" defTabSz="361005">
              <a:spcBef>
                <a:spcPts val="0"/>
              </a:spcBef>
              <a:buSzTx/>
              <a:buNone/>
              <a:defRPr b="1" sz="1848">
                <a:uFill>
                  <a:solidFill>
                    <a:srgbClr val="000000"/>
                  </a:solidFill>
                </a:uFill>
                <a:latin typeface="+mn-lt"/>
                <a:ea typeface="+mn-ea"/>
                <a:cs typeface="+mn-cs"/>
                <a:sym typeface="Helvetica"/>
              </a:defRPr>
            </a:pPr>
          </a:p>
          <a:p>
            <a:pPr marL="304235" indent="-304235" defTabSz="768095">
              <a:spcBef>
                <a:spcPts val="700"/>
              </a:spcBef>
              <a:defRPr sz="2016">
                <a:uFill>
                  <a:solidFill>
                    <a:srgbClr val="000000"/>
                  </a:solidFill>
                </a:uFill>
                <a:latin typeface="Calibri"/>
                <a:ea typeface="Calibri"/>
                <a:cs typeface="Calibri"/>
                <a:sym typeface="Calibri"/>
              </a:defRPr>
            </a:pPr>
            <a:r>
              <a:t>1873—RR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1884—RR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1893—confidence that gold standard will be kept</a:t>
            </a:r>
          </a:p>
          <a:p>
            <a:pPr marL="304235" indent="-304235" defTabSz="768095">
              <a:spcBef>
                <a:spcPts val="700"/>
              </a:spcBef>
              <a:defRPr sz="2016">
                <a:uFill>
                  <a:solidFill>
                    <a:srgbClr val="000000"/>
                  </a:solidFill>
                </a:uFill>
                <a:latin typeface="Calibri"/>
                <a:ea typeface="Calibri"/>
                <a:cs typeface="Calibri"/>
                <a:sym typeface="Calibri"/>
              </a:defRPr>
            </a:pPr>
            <a:r>
              <a:t>1904—Theodore Roosevelt</a:t>
            </a:r>
          </a:p>
          <a:p>
            <a:pPr marL="304235" indent="-304235" defTabSz="768095">
              <a:spcBef>
                <a:spcPts val="700"/>
              </a:spcBef>
              <a:defRPr sz="2016">
                <a:uFill>
                  <a:solidFill>
                    <a:srgbClr val="000000"/>
                  </a:solidFill>
                </a:uFill>
                <a:latin typeface="Calibri"/>
                <a:ea typeface="Calibri"/>
                <a:cs typeface="Calibri"/>
                <a:sym typeface="Calibri"/>
              </a:defRPr>
            </a:pPr>
            <a:r>
              <a:t>1907—J.P. Morgan constitutes himself a pick-up central bank</a:t>
            </a:r>
          </a:p>
          <a:p>
            <a:pPr marL="304235" indent="-304235" defTabSz="768095">
              <a:spcBef>
                <a:spcPts val="700"/>
              </a:spcBef>
              <a:defRPr sz="2016">
                <a:uFill>
                  <a:solidFill>
                    <a:srgbClr val="000000"/>
                  </a:solidFill>
                </a:uFill>
                <a:latin typeface="Calibri"/>
                <a:ea typeface="Calibri"/>
                <a:cs typeface="Calibri"/>
                <a:sym typeface="Calibri"/>
              </a:defRPr>
            </a:pPr>
            <a:r>
              <a:t>1914—profits from European war demand WWI</a:t>
            </a:r>
          </a:p>
          <a:p>
            <a:pPr marL="304235" indent="-304235" defTabSz="768095">
              <a:spcBef>
                <a:spcPts val="700"/>
              </a:spcBef>
              <a:defRPr sz="2016">
                <a:uFill>
                  <a:solidFill>
                    <a:srgbClr val="000000"/>
                  </a:solidFill>
                </a:uFill>
                <a:latin typeface="Calibri"/>
                <a:ea typeface="Calibri"/>
                <a:cs typeface="Calibri"/>
                <a:sym typeface="Calibri"/>
              </a:defRPr>
            </a:pPr>
            <a:r>
              <a:t>1920—Federal Reserve reverses course</a:t>
            </a:r>
          </a:p>
        </p:txBody>
      </p:sp>
      <p:pic>
        <p:nvPicPr>
          <p:cNvPr id="214"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17"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8:</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2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Chapters 9 &amp; 10: The Roaring Twenties &amp;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Absence of a </a:t>
            </a:r>
            <a:r>
              <a:rPr i="1"/>
              <a:t>hegemon…</a:t>
            </a:r>
            <a:endParaRPr i="1"/>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coming of mass production…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Toward utopia?</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Mass consumption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Mass distribution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Worldwide distribution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Feminism;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Left behind farmers &amp; African-Americans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Frenzied finance &amp; leading sectors: “radio”, autos, etc…</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Things fall apart: The slide into the Great Depression…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Crash</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“Liquidationism”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Debt &amp; deflation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9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92" name="Image" descr="Image"/>
          <p:cNvPicPr>
            <a:picLocks noChangeAspect="1"/>
          </p:cNvPicPr>
          <p:nvPr/>
        </p:nvPicPr>
        <p:blipFill>
          <a:blip r:embed="rId2">
            <a:extLst/>
          </a:blip>
          <a:stretch>
            <a:fillRect/>
          </a:stretch>
        </p:blipFill>
        <p:spPr>
          <a:xfrm>
            <a:off x="277663" y="1767705"/>
            <a:ext cx="8572501" cy="431612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23"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atch Our Breath…"/>
          <p:cNvSpPr txBox="1"/>
          <p:nvPr>
            <p:ph type="title"/>
          </p:nvPr>
        </p:nvSpPr>
        <p:spPr>
          <a:xfrm>
            <a:off x="276457" y="-2"/>
            <a:ext cx="8572501" cy="1270003"/>
          </a:xfrm>
          <a:prstGeom prst="rect">
            <a:avLst/>
          </a:prstGeom>
        </p:spPr>
        <p:txBody>
          <a:bodyPr/>
          <a:lstStyle/>
          <a:p>
            <a:pPr/>
            <a:r>
              <a:t>Catch Our Breath…</a:t>
            </a:r>
          </a:p>
        </p:txBody>
      </p:sp>
      <p:sp>
        <p:nvSpPr>
          <p:cNvPr id="226"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30"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31"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34"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3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38"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3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42"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43"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46"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4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5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5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54"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55"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58"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9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96"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61"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64"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67"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70"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73"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Measuring Growth"/>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76" name="Is it the case that British Queen Victoria I Hanover was a better queen but not a happier woman than Queen Elizabeth I Tud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Is it the case that British Queen Victoria I Hanover was a better queen but not a happier woman than Queen Elizabeth I Tudor?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Not sure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 II</a:t>
            </a:r>
          </a:p>
        </p:txBody>
      </p:sp>
      <p:sp>
        <p:nvSpPr>
          <p:cNvPr id="279"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82"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285"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Demography"/>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a:t>
            </a:r>
          </a:p>
        </p:txBody>
      </p:sp>
      <p:sp>
        <p:nvSpPr>
          <p:cNvPr id="288" name="What is the “demographic transition”?"/>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What is the “demographic transition”?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99"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00" name="Image" descr="Image"/>
          <p:cNvPicPr>
            <a:picLocks noChangeAspect="0"/>
          </p:cNvPicPr>
          <p:nvPr/>
        </p:nvPicPr>
        <p:blipFill>
          <a:blip r:embed="rId2">
            <a:extLst/>
          </a:blip>
          <a:srcRect l="0" t="0" r="32938" b="0"/>
          <a:stretch>
            <a:fillRect/>
          </a:stretch>
        </p:blipFill>
        <p:spPr>
          <a:xfrm>
            <a:off x="4651543" y="1878832"/>
            <a:ext cx="4064000" cy="2376984"/>
          </a:xfrm>
          <a:prstGeom prst="rect">
            <a:avLst/>
          </a:prstGeom>
          <a:ln w="12700">
            <a:miter lim="400000"/>
          </a:ln>
        </p:spPr>
      </p:pic>
      <p:pic>
        <p:nvPicPr>
          <p:cNvPr id="101" name="Image" descr="Image"/>
          <p:cNvPicPr>
            <a:picLocks noChangeAspect="0"/>
          </p:cNvPicPr>
          <p:nvPr/>
        </p:nvPicPr>
        <p:blipFill>
          <a:blip r:embed="rId3">
            <a:extLst/>
          </a:blip>
          <a:stretch>
            <a:fillRect/>
          </a:stretch>
        </p:blipFill>
        <p:spPr>
          <a:xfrm>
            <a:off x="445303" y="1878832"/>
            <a:ext cx="4064001" cy="2376885"/>
          </a:xfrm>
          <a:prstGeom prst="rect">
            <a:avLst/>
          </a:prstGeom>
          <a:ln w="12700">
            <a:miter lim="400000"/>
          </a:ln>
        </p:spPr>
      </p:pic>
      <p:pic>
        <p:nvPicPr>
          <p:cNvPr id="102" name="Image" descr="Image"/>
          <p:cNvPicPr>
            <a:picLocks noChangeAspect="0"/>
          </p:cNvPicPr>
          <p:nvPr/>
        </p:nvPicPr>
        <p:blipFill>
          <a:blip r:embed="rId4">
            <a:extLst/>
          </a:blip>
          <a:stretch>
            <a:fillRect/>
          </a:stretch>
        </p:blipFill>
        <p:spPr>
          <a:xfrm>
            <a:off x="445303" y="4255716"/>
            <a:ext cx="4064001" cy="237490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291"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94"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297"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ealth Gulf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Wealth Gulfs</a:t>
            </a:r>
          </a:p>
        </p:txBody>
      </p:sp>
      <p:sp>
        <p:nvSpPr>
          <p:cNvPr id="300" name="What fraction of humanity has not climbed onto the “escalator to modernity”?…"/>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fraction of humanity has not climbed onto the “escalator to modernity”?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75%</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 cannot yet tell.</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03"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Economic Mismanagement and Insecurity"/>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a:t>
            </a:r>
          </a:p>
        </p:txBody>
      </p:sp>
      <p:sp>
        <p:nvSpPr>
          <p:cNvPr id="306" name="Karl Polanyi argued that people have rights to what things that the market economy turns into “commoditie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Karl Polanyi argued that people have rights to what things that the market economy turns into “commodities”?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labor (a “just” income),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respect (deference from your peers).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property (the ability to keep what you earn),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09"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land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labor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12"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13"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1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1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0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25"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26"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2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3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4"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37"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38"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41"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42"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45"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46"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47"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50"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51"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52"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55"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56"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59"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60"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0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6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64"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65"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66"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69"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70"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7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7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78"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79"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82"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83"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8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8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398"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he Belle Époque Broken"/>
          <p:cNvSpPr txBox="1"/>
          <p:nvPr>
            <p:ph type="title" idx="4294967295"/>
          </p:nvPr>
        </p:nvSpPr>
        <p:spPr>
          <a:xfrm>
            <a:off x="457199" y="-1"/>
            <a:ext cx="8234348" cy="1094173"/>
          </a:xfrm>
          <a:prstGeom prst="rect">
            <a:avLst/>
          </a:prstGeom>
        </p:spPr>
        <p:txBody>
          <a:bodyPr lIns="50800" tIns="50800" rIns="50800" bIns="50800"/>
          <a:lstStyle/>
          <a:p>
            <a:pPr lvl="1" defTabSz="386119">
              <a:defRPr sz="5264"/>
            </a:pPr>
            <a:r>
              <a:t>The Belle Époque Broken</a:t>
            </a:r>
          </a:p>
        </p:txBody>
      </p:sp>
      <p:sp>
        <p:nvSpPr>
          <p:cNvPr id="111"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01"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02"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05"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06"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07"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1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1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1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1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2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2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2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2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3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